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98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2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64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349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6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2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2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71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04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28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517D86F-BF7C-CAD3-6864-3C2B2F484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3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103747" y="3182648"/>
            <a:ext cx="825442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O papel dos conselheiros nos benefícios previdenciários </a:t>
            </a:r>
          </a:p>
        </p:txBody>
      </p:sp>
    </p:spTree>
    <p:extLst>
      <p:ext uri="{BB962C8B-B14F-4D97-AF65-F5344CB8AC3E}">
        <p14:creationId xmlns:p14="http://schemas.microsoft.com/office/powerpoint/2010/main" val="78760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573A3-2510-3F9A-5CCE-8A1B557B8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1CFC0BAF-E766-CE19-C421-2DBFEEDF6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DED79388-FA5A-887B-3D05-A2280AE3AE06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A5BFED0-4AFA-C63B-109D-99714FB87AF6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C7F7788-297C-8D9F-26B9-61EED4CB4338}"/>
              </a:ext>
            </a:extLst>
          </p:cNvPr>
          <p:cNvSpPr txBox="1"/>
          <p:nvPr/>
        </p:nvSpPr>
        <p:spPr>
          <a:xfrm>
            <a:off x="1202420" y="257860"/>
            <a:ext cx="10146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A história de Helena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5D068-9AED-E31F-F034-D027B6D89B5E}"/>
              </a:ext>
            </a:extLst>
          </p:cNvPr>
          <p:cNvSpPr txBox="1"/>
          <p:nvPr/>
        </p:nvSpPr>
        <p:spPr>
          <a:xfrm>
            <a:off x="1202420" y="853081"/>
            <a:ext cx="101469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latin typeface="Montserrat" panose="00000500000000000000" pitchFamily="2" charset="0"/>
              </a:rPr>
              <a:t>Helena: 62 anos, 37 anos de serviço. Entrou no município ainda jovem, como agente técnica em saúde. </a:t>
            </a:r>
          </a:p>
          <a:p>
            <a:pPr algn="just"/>
            <a:endParaRPr lang="pt-BR" sz="2000" dirty="0">
              <a:latin typeface="Montserrat" panose="00000500000000000000" pitchFamily="2" charset="0"/>
            </a:endParaRP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Viveu tudo que o serviço público impõe: sobrecarga, falta de recursos, plantões que atravessaram a madrugada, convívio com o sofrimento alheio, reformas, mudanças de governo, mudanças de regras. </a:t>
            </a:r>
          </a:p>
          <a:p>
            <a:pPr algn="just"/>
            <a:endParaRPr lang="pt-BR" sz="2000" dirty="0">
              <a:latin typeface="Montserrat" panose="00000500000000000000" pitchFamily="2" charset="0"/>
            </a:endParaRP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Helena serviu a vida inteira. Foi responsável, dedicada, cumpriu metas, treinou equipes, formou colegas. </a:t>
            </a:r>
          </a:p>
          <a:p>
            <a:pPr algn="just"/>
            <a:endParaRPr lang="pt-BR" sz="2000" dirty="0">
              <a:latin typeface="Montserrat" panose="00000500000000000000" pitchFamily="2" charset="0"/>
            </a:endParaRP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Não ficou rica. Não ficou famosa. Não virou influencer, nem </a:t>
            </a:r>
            <a:r>
              <a:rPr lang="pt-BR" sz="2000" dirty="0" err="1">
                <a:latin typeface="Montserrat" panose="00000500000000000000" pitchFamily="2" charset="0"/>
              </a:rPr>
              <a:t>tik</a:t>
            </a:r>
            <a:r>
              <a:rPr lang="pt-BR" sz="2000" dirty="0">
                <a:latin typeface="Montserrat" panose="00000500000000000000" pitchFamily="2" charset="0"/>
              </a:rPr>
              <a:t> </a:t>
            </a:r>
            <a:r>
              <a:rPr lang="pt-BR" sz="2000" dirty="0" err="1">
                <a:latin typeface="Montserrat" panose="00000500000000000000" pitchFamily="2" charset="0"/>
              </a:rPr>
              <a:t>toker</a:t>
            </a:r>
            <a:r>
              <a:rPr lang="pt-BR" sz="2000" dirty="0">
                <a:latin typeface="Montserrat" panose="00000500000000000000" pitchFamily="2" charset="0"/>
              </a:rPr>
              <a:t>. </a:t>
            </a: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Mas sustentou a sua família, pagou estudo dos filhos, cuidou da mãe idosa.</a:t>
            </a:r>
          </a:p>
          <a:p>
            <a:pPr algn="just"/>
            <a:endParaRPr lang="pt-BR" sz="2000" dirty="0">
              <a:latin typeface="Montserrat" panose="00000500000000000000" pitchFamily="2" charset="0"/>
            </a:endParaRP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E quando completou os requisitos para se aposentar... veio o medo. </a:t>
            </a:r>
          </a:p>
          <a:p>
            <a:pPr algn="just"/>
            <a:endParaRPr lang="pt-BR" sz="2000" dirty="0">
              <a:latin typeface="Montserrat" panose="00000500000000000000" pitchFamily="2" charset="0"/>
            </a:endParaRP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Medo do processo. Medo dos documentos. Medo do indeferimento. </a:t>
            </a: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Medo de demorar meses para ter sua aposentadoria. </a:t>
            </a:r>
          </a:p>
          <a:p>
            <a:pPr algn="just"/>
            <a:r>
              <a:rPr lang="pt-BR" sz="2000" dirty="0">
                <a:latin typeface="Montserrat" panose="00000500000000000000" pitchFamily="2" charset="0"/>
              </a:rPr>
              <a:t>Medo de não ter a segurança financeira que sustentou sua família. </a:t>
            </a:r>
          </a:p>
        </p:txBody>
      </p:sp>
    </p:spTree>
    <p:extLst>
      <p:ext uri="{BB962C8B-B14F-4D97-AF65-F5344CB8AC3E}">
        <p14:creationId xmlns:p14="http://schemas.microsoft.com/office/powerpoint/2010/main" val="214313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9CAC4-B162-0F08-AFB7-4568B9D17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C2B63A78-160D-EE80-42AD-643884F66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05CB442-443D-34B0-1BD0-22BFFA8BEBF9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8080784-F68E-D29A-B6AD-5F2238D6E7B6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2E21056-7EF4-2C0C-99C8-D85A2C49D5E3}"/>
              </a:ext>
            </a:extLst>
          </p:cNvPr>
          <p:cNvSpPr txBox="1"/>
          <p:nvPr/>
        </p:nvSpPr>
        <p:spPr>
          <a:xfrm>
            <a:off x="1444679" y="488693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Como meu conselho pode atuar? </a:t>
            </a:r>
          </a:p>
        </p:txBody>
      </p:sp>
      <p:pic>
        <p:nvPicPr>
          <p:cNvPr id="1028" name="Picture 4" descr="message">
            <a:extLst>
              <a:ext uri="{FF2B5EF4-FFF2-40B4-BE49-F238E27FC236}">
                <a16:creationId xmlns:a16="http://schemas.microsoft.com/office/drawing/2014/main" id="{F84D57BD-630D-BADA-BA1E-130AFE8C5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1439051"/>
            <a:ext cx="778212" cy="77821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10CBD854-F241-92A6-5F6F-90141C9AC484}"/>
              </a:ext>
            </a:extLst>
          </p:cNvPr>
          <p:cNvSpPr txBox="1"/>
          <p:nvPr/>
        </p:nvSpPr>
        <p:spPr>
          <a:xfrm>
            <a:off x="3367513" y="1597324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Educação Previdenciária</a:t>
            </a:r>
          </a:p>
        </p:txBody>
      </p:sp>
      <p:pic>
        <p:nvPicPr>
          <p:cNvPr id="1030" name="Picture 6" descr="message">
            <a:extLst>
              <a:ext uri="{FF2B5EF4-FFF2-40B4-BE49-F238E27FC236}">
                <a16:creationId xmlns:a16="http://schemas.microsoft.com/office/drawing/2014/main" id="{D64FD05B-634F-50BF-C320-B35835197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2404823"/>
            <a:ext cx="778212" cy="77821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16B26DDD-93CD-D167-9F85-9C7E7744CCD4}"/>
              </a:ext>
            </a:extLst>
          </p:cNvPr>
          <p:cNvSpPr txBox="1"/>
          <p:nvPr/>
        </p:nvSpPr>
        <p:spPr>
          <a:xfrm>
            <a:off x="3368137" y="2519250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Perícia Admissional</a:t>
            </a:r>
          </a:p>
        </p:txBody>
      </p:sp>
      <p:pic>
        <p:nvPicPr>
          <p:cNvPr id="1032" name="Picture 8" descr="message">
            <a:extLst>
              <a:ext uri="{FF2B5EF4-FFF2-40B4-BE49-F238E27FC236}">
                <a16:creationId xmlns:a16="http://schemas.microsoft.com/office/drawing/2014/main" id="{375D60E2-EE74-F4F6-F65F-EFC4C92F7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3397075"/>
            <a:ext cx="747516" cy="7475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5F74D11C-A536-5CBC-9C89-43A1ADF5E784}"/>
              </a:ext>
            </a:extLst>
          </p:cNvPr>
          <p:cNvSpPr txBox="1"/>
          <p:nvPr/>
        </p:nvSpPr>
        <p:spPr>
          <a:xfrm>
            <a:off x="3367513" y="3494115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Exames periódicos</a:t>
            </a:r>
          </a:p>
        </p:txBody>
      </p:sp>
      <p:pic>
        <p:nvPicPr>
          <p:cNvPr id="1034" name="Picture 10" descr="message">
            <a:extLst>
              <a:ext uri="{FF2B5EF4-FFF2-40B4-BE49-F238E27FC236}">
                <a16:creationId xmlns:a16="http://schemas.microsoft.com/office/drawing/2014/main" id="{60BB0047-95CA-A9BE-EF25-A96208D38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4358631"/>
            <a:ext cx="747516" cy="7475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CE5A57D3-3786-5902-20AA-296CD47B7CBE}"/>
              </a:ext>
            </a:extLst>
          </p:cNvPr>
          <p:cNvSpPr txBox="1"/>
          <p:nvPr/>
        </p:nvSpPr>
        <p:spPr>
          <a:xfrm>
            <a:off x="3367513" y="4501556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Avalição do ambiente de trabalho</a:t>
            </a:r>
          </a:p>
        </p:txBody>
      </p:sp>
      <p:pic>
        <p:nvPicPr>
          <p:cNvPr id="1036" name="Picture 12" descr="message">
            <a:extLst>
              <a:ext uri="{FF2B5EF4-FFF2-40B4-BE49-F238E27FC236}">
                <a16:creationId xmlns:a16="http://schemas.microsoft.com/office/drawing/2014/main" id="{ADFE2AB3-44EC-FDC4-E0D1-11F7A436B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5320187"/>
            <a:ext cx="772641" cy="77264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54DC656E-6026-466C-6D74-6738B41D54FA}"/>
              </a:ext>
            </a:extLst>
          </p:cNvPr>
          <p:cNvSpPr txBox="1"/>
          <p:nvPr/>
        </p:nvSpPr>
        <p:spPr>
          <a:xfrm>
            <a:off x="3367513" y="5475674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Emissão de LTCAT / PPP</a:t>
            </a:r>
          </a:p>
        </p:txBody>
      </p:sp>
    </p:spTree>
    <p:extLst>
      <p:ext uri="{BB962C8B-B14F-4D97-AF65-F5344CB8AC3E}">
        <p14:creationId xmlns:p14="http://schemas.microsoft.com/office/powerpoint/2010/main" val="280476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C4F55-9E5C-878C-C908-CD5FA358E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69920F49-1B5D-3BC1-E30B-AC3B8013B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84C8E45-AA68-D857-BA67-9DA84946846B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09F4F6E-F85F-92AF-7FA2-B95B39E86405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0D0106E-BDDB-3FD1-74E4-51EB071230DC}"/>
              </a:ext>
            </a:extLst>
          </p:cNvPr>
          <p:cNvSpPr txBox="1"/>
          <p:nvPr/>
        </p:nvSpPr>
        <p:spPr>
          <a:xfrm>
            <a:off x="1444679" y="488693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Como meu conselho pode atuar?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E4F70BF-E0F4-C17F-14A7-0F80D70CA95C}"/>
              </a:ext>
            </a:extLst>
          </p:cNvPr>
          <p:cNvSpPr txBox="1"/>
          <p:nvPr/>
        </p:nvSpPr>
        <p:spPr>
          <a:xfrm>
            <a:off x="3367513" y="1597324"/>
            <a:ext cx="7692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Enquadramento da perícia aos agentes nocivos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A870F7B-35D2-5624-9EE4-707567BAA795}"/>
              </a:ext>
            </a:extLst>
          </p:cNvPr>
          <p:cNvSpPr txBox="1"/>
          <p:nvPr/>
        </p:nvSpPr>
        <p:spPr>
          <a:xfrm>
            <a:off x="3368137" y="2519250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Avaliação biopsicossocial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D039E1E-3200-61B6-C5DE-3D51538BE095}"/>
              </a:ext>
            </a:extLst>
          </p:cNvPr>
          <p:cNvSpPr txBox="1"/>
          <p:nvPr/>
        </p:nvSpPr>
        <p:spPr>
          <a:xfrm>
            <a:off x="3367513" y="3494115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Exercício de atividade de magistério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4EB714C-9862-0243-5494-DC46D2C9E2E0}"/>
              </a:ext>
            </a:extLst>
          </p:cNvPr>
          <p:cNvSpPr txBox="1"/>
          <p:nvPr/>
        </p:nvSpPr>
        <p:spPr>
          <a:xfrm>
            <a:off x="3367513" y="4501556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Readaptação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7AFE2CE-BC95-6746-D5C7-FF258FE72420}"/>
              </a:ext>
            </a:extLst>
          </p:cNvPr>
          <p:cNvSpPr txBox="1"/>
          <p:nvPr/>
        </p:nvSpPr>
        <p:spPr>
          <a:xfrm>
            <a:off x="3367513" y="5475674"/>
            <a:ext cx="7254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Incapacidade permanente para o trabalho</a:t>
            </a:r>
          </a:p>
        </p:txBody>
      </p:sp>
      <p:pic>
        <p:nvPicPr>
          <p:cNvPr id="2050" name="Picture 2" descr="message">
            <a:extLst>
              <a:ext uri="{FF2B5EF4-FFF2-40B4-BE49-F238E27FC236}">
                <a16:creationId xmlns:a16="http://schemas.microsoft.com/office/drawing/2014/main" id="{B84B3468-A1B3-F154-4323-201227D49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1441520"/>
            <a:ext cx="776097" cy="776097"/>
          </a:xfrm>
          <a:prstGeom prst="round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message">
            <a:extLst>
              <a:ext uri="{FF2B5EF4-FFF2-40B4-BE49-F238E27FC236}">
                <a16:creationId xmlns:a16="http://schemas.microsoft.com/office/drawing/2014/main" id="{B80F71D4-C690-DB52-C3EE-0BD5B204B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095" y="3393213"/>
            <a:ext cx="747516" cy="7475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message">
            <a:extLst>
              <a:ext uri="{FF2B5EF4-FFF2-40B4-BE49-F238E27FC236}">
                <a16:creationId xmlns:a16="http://schemas.microsoft.com/office/drawing/2014/main" id="{7CEBD75B-ED42-F408-150B-9C1FE06DD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4377112"/>
            <a:ext cx="747516" cy="7475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message">
            <a:extLst>
              <a:ext uri="{FF2B5EF4-FFF2-40B4-BE49-F238E27FC236}">
                <a16:creationId xmlns:a16="http://schemas.microsoft.com/office/drawing/2014/main" id="{844A940E-CD9E-FB5F-1C17-EBE9785F3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5332748"/>
            <a:ext cx="747516" cy="7475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AD736021-606A-4E4E-0169-A83C47F90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970" y="2396794"/>
            <a:ext cx="776097" cy="77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350DD73-E0CC-61C2-9CDD-946D342C0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76" name="Picture 4" descr="message">
            <a:extLst>
              <a:ext uri="{FF2B5EF4-FFF2-40B4-BE49-F238E27FC236}">
                <a16:creationId xmlns:a16="http://schemas.microsoft.com/office/drawing/2014/main" id="{4984B931-F086-17C5-1F08-BD8EF8A35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480" y="938720"/>
            <a:ext cx="5136204" cy="51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48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FA9E6B-2551-8B16-72F8-8F8D0AB55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B7E6FAA0-4C41-1C1B-AD54-65DA234AC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AA48D4AD-61A7-62F0-A984-6E526B52B057}"/>
              </a:ext>
            </a:extLst>
          </p:cNvPr>
          <p:cNvSpPr txBox="1">
            <a:spLocks/>
          </p:cNvSpPr>
          <p:nvPr/>
        </p:nvSpPr>
        <p:spPr>
          <a:xfrm>
            <a:off x="1298599" y="1456376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latin typeface="Montserrat" panose="00000500000000000000" pitchFamily="2" charset="0"/>
              </a:rPr>
              <a:t>Obrigado.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9FFC40D-AF72-3995-0682-0A61E33E4C17}"/>
              </a:ext>
            </a:extLst>
          </p:cNvPr>
          <p:cNvSpPr txBox="1"/>
          <p:nvPr/>
        </p:nvSpPr>
        <p:spPr>
          <a:xfrm>
            <a:off x="6021421" y="4679004"/>
            <a:ext cx="4735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Montserrat" panose="00000500000000000000" pitchFamily="2" charset="0"/>
              </a:rPr>
              <a:t>Leonardo da Silva Motta</a:t>
            </a:r>
          </a:p>
        </p:txBody>
      </p:sp>
    </p:spTree>
    <p:extLst>
      <p:ext uri="{BB962C8B-B14F-4D97-AF65-F5344CB8AC3E}">
        <p14:creationId xmlns:p14="http://schemas.microsoft.com/office/powerpoint/2010/main" val="34580769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224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Montserrat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Leonardo Motta</cp:lastModifiedBy>
  <cp:revision>11</cp:revision>
  <dcterms:created xsi:type="dcterms:W3CDTF">2022-02-18T18:51:31Z</dcterms:created>
  <dcterms:modified xsi:type="dcterms:W3CDTF">2025-12-11T15:06:38Z</dcterms:modified>
</cp:coreProperties>
</file>